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B8FDAC5-9394-49F4-ACDB-1C2F273F87BF}">
  <a:tblStyle styleId="{6B8FDAC5-9394-49F4-ACDB-1C2F273F87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Can Machine Learning Predict Future Stock Price?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Natasha Crosby</a:t>
            </a:r>
            <a:endParaRPr b="1"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Trading stocks can be time intensive due to the massive amount of research that can be done to decide </a:t>
            </a:r>
            <a:r>
              <a:rPr lang="en" sz="1600"/>
              <a:t>whether</a:t>
            </a:r>
            <a:r>
              <a:rPr lang="en" sz="1600"/>
              <a:t> or not a stock is worth trading. </a:t>
            </a:r>
            <a:r>
              <a:rPr lang="en" sz="1600"/>
              <a:t>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Even with all of the research there are still factors present in the market that it difficult to be a successful trader.</a:t>
            </a:r>
            <a:r>
              <a:rPr lang="en" sz="1800"/>
              <a:t> </a:t>
            </a:r>
            <a:endParaRPr sz="1800"/>
          </a:p>
        </p:txBody>
      </p:sp>
      <p:graphicFrame>
        <p:nvGraphicFramePr>
          <p:cNvPr id="75" name="Google Shape;75;p14"/>
          <p:cNvGraphicFramePr/>
          <p:nvPr/>
        </p:nvGraphicFramePr>
        <p:xfrm>
          <a:off x="5071481" y="455223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{6B8FDAC5-9394-49F4-ACDB-1C2F273F87BF}</a:tableStyleId>
              </a:tblPr>
              <a:tblGrid>
                <a:gridCol w="821450"/>
                <a:gridCol w="821450"/>
                <a:gridCol w="821450"/>
                <a:gridCol w="821450"/>
              </a:tblGrid>
              <a:tr h="2416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2015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2016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2017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lt2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2018</a:t>
                      </a:r>
                      <a:endParaRPr b="1">
                        <a:solidFill>
                          <a:schemeClr val="lt2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76" name="Google Shape;76;p14"/>
          <p:cNvSpPr/>
          <p:nvPr/>
        </p:nvSpPr>
        <p:spPr>
          <a:xfrm>
            <a:off x="5154825" y="3536048"/>
            <a:ext cx="722400" cy="990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5975583" y="3069166"/>
            <a:ext cx="722400" cy="1457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/>
          <p:nvPr/>
        </p:nvSpPr>
        <p:spPr>
          <a:xfrm>
            <a:off x="6796341" y="1919075"/>
            <a:ext cx="722400" cy="2607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4"/>
          <p:cNvSpPr/>
          <p:nvPr/>
        </p:nvSpPr>
        <p:spPr>
          <a:xfrm>
            <a:off x="7617100" y="2163901"/>
            <a:ext cx="722400" cy="23631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0" name="Google Shape;80;p14"/>
          <p:cNvCxnSpPr/>
          <p:nvPr/>
        </p:nvCxnSpPr>
        <p:spPr>
          <a:xfrm rot="10800000">
            <a:off x="0" y="4672600"/>
            <a:ext cx="8147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5" name="Google Shape;85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5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7" name="Google Shape;87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Machine Learning makes it easier to decide if a stock is worth trading.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By training a ML algorithm to learn the patterns of historical stock data you can test it on current data to predict future results. 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FNMA STOCK PRICE</a:t>
            </a:r>
            <a:r>
              <a:rPr i="1" lang="en" sz="1400"/>
              <a:t> </a:t>
            </a:r>
            <a:endParaRPr i="1" sz="1400"/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i="1" lang="en" sz="1600"/>
              <a:t>January 2010 - January 2017</a:t>
            </a:r>
            <a:endParaRPr i="1" sz="1600"/>
          </a:p>
        </p:txBody>
      </p:sp>
      <p:cxnSp>
        <p:nvCxnSpPr>
          <p:cNvPr id="93" name="Google Shape;93;p16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4" name="Google Shape;94;p16"/>
          <p:cNvSpPr txBox="1"/>
          <p:nvPr>
            <p:ph type="title"/>
          </p:nvPr>
        </p:nvSpPr>
        <p:spPr>
          <a:xfrm>
            <a:off x="727112" y="1995899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January 2010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727112" y="2285925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1.18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6" name="Google Shape;96;p16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97" name="Google Shape;97;p16"/>
          <p:cNvSpPr txBox="1"/>
          <p:nvPr>
            <p:ph type="title"/>
          </p:nvPr>
        </p:nvSpPr>
        <p:spPr>
          <a:xfrm>
            <a:off x="2161212" y="397419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2012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8" name="Google Shape;98;p16"/>
          <p:cNvSpPr txBox="1"/>
          <p:nvPr>
            <p:ph idx="1" type="body"/>
          </p:nvPr>
        </p:nvSpPr>
        <p:spPr>
          <a:xfrm>
            <a:off x="2161212" y="426421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.22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99" name="Google Shape;99;p16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0" name="Google Shape;100;p16"/>
          <p:cNvSpPr txBox="1"/>
          <p:nvPr>
            <p:ph type="title"/>
          </p:nvPr>
        </p:nvSpPr>
        <p:spPr>
          <a:xfrm>
            <a:off x="427988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2014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1" name="Google Shape;101;p16"/>
          <p:cNvSpPr txBox="1"/>
          <p:nvPr>
            <p:ph idx="1" type="body"/>
          </p:nvPr>
        </p:nvSpPr>
        <p:spPr>
          <a:xfrm>
            <a:off x="427988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3.24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2" name="Google Shape;102;p16"/>
          <p:cNvCxnSpPr/>
          <p:nvPr/>
        </p:nvCxnSpPr>
        <p:spPr>
          <a:xfrm>
            <a:off x="4957475" y="337502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3" name="Google Shape;103;p16"/>
          <p:cNvSpPr txBox="1"/>
          <p:nvPr>
            <p:ph type="title"/>
          </p:nvPr>
        </p:nvSpPr>
        <p:spPr>
          <a:xfrm>
            <a:off x="5004537" y="397091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2016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5004537" y="426094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1.70 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05" name="Google Shape;105;p16"/>
          <p:cNvCxnSpPr/>
          <p:nvPr/>
        </p:nvCxnSpPr>
        <p:spPr>
          <a:xfrm rot="10800000">
            <a:off x="7080781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06" name="Google Shape;106;p16"/>
          <p:cNvSpPr txBox="1"/>
          <p:nvPr>
            <p:ph type="title"/>
          </p:nvPr>
        </p:nvSpPr>
        <p:spPr>
          <a:xfrm>
            <a:off x="7127837" y="1995911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Jan 2017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7127837" y="2285937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FNMA = 3.96 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08" name="Google Shape;108;p16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{6B8FDAC5-9394-49F4-ACDB-1C2F273F87BF}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Jan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</a:t>
            </a:r>
            <a:endParaRPr/>
          </a:p>
        </p:txBody>
      </p:sp>
      <p:cxnSp>
        <p:nvCxnSpPr>
          <p:cNvPr id="114" name="Google Shape;114;p17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17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1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976100" y="2674740"/>
            <a:ext cx="18141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Use Simple Linear Analysis, Quadratic Discriminant Analysis (QDA), and K Nearest Neighbor (KNN) to predict Stock Movement</a:t>
            </a:r>
            <a:endParaRPr sz="1100">
              <a:solidFill>
                <a:schemeClr val="dk2"/>
              </a:solidFill>
            </a:endParaRPr>
          </a:p>
        </p:txBody>
      </p:sp>
      <p:cxnSp>
        <p:nvCxnSpPr>
          <p:cNvPr id="117" name="Google Shape;117;p17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17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2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3442812" y="253110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Evaluate the trained model for accuracy 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0" name="Google Shape;120;p17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7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Step 3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Plot the future prediction</a:t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23" name="Google Shape;123;p17"/>
          <p:cNvGrpSpPr/>
          <p:nvPr/>
        </p:nvGrpSpPr>
        <p:grpSpPr>
          <a:xfrm>
            <a:off x="1563180" y="3512223"/>
            <a:ext cx="6993309" cy="1520400"/>
            <a:chOff x="929030" y="3219673"/>
            <a:chExt cx="6993309" cy="1520400"/>
          </a:xfrm>
        </p:grpSpPr>
        <p:cxnSp>
          <p:nvCxnSpPr>
            <p:cNvPr id="124" name="Google Shape;124;p17"/>
            <p:cNvCxnSpPr>
              <a:stCxn id="125" idx="6"/>
              <a:endCxn id="126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25" name="Google Shape;125;p17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8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0950" y="299300"/>
            <a:ext cx="5522426" cy="461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38" name="Google Shape;138;p19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3000"/>
              <a:t>Thank You!</a:t>
            </a:r>
            <a:endParaRPr/>
          </a:p>
        </p:txBody>
      </p:sp>
      <p:grpSp>
        <p:nvGrpSpPr>
          <p:cNvPr id="140" name="Google Shape;140;p19"/>
          <p:cNvGrpSpPr/>
          <p:nvPr/>
        </p:nvGrpSpPr>
        <p:grpSpPr>
          <a:xfrm>
            <a:off x="5212394" y="864520"/>
            <a:ext cx="3307407" cy="3307407"/>
            <a:chOff x="5212394" y="864520"/>
            <a:chExt cx="3307407" cy="3307407"/>
          </a:xfrm>
        </p:grpSpPr>
        <p:sp>
          <p:nvSpPr>
            <p:cNvPr id="141" name="Google Shape;141;p19"/>
            <p:cNvSpPr/>
            <p:nvPr/>
          </p:nvSpPr>
          <p:spPr>
            <a:xfrm>
              <a:off x="521239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9"/>
            <p:cNvSpPr/>
            <p:nvPr/>
          </p:nvSpPr>
          <p:spPr>
            <a:xfrm>
              <a:off x="554948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>
              <a:off x="5886575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9"/>
            <p:cNvSpPr/>
            <p:nvPr/>
          </p:nvSpPr>
          <p:spPr>
            <a:xfrm>
              <a:off x="622366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9"/>
            <p:cNvSpPr/>
            <p:nvPr/>
          </p:nvSpPr>
          <p:spPr>
            <a:xfrm>
              <a:off x="656075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9"/>
            <p:cNvSpPr/>
            <p:nvPr/>
          </p:nvSpPr>
          <p:spPr>
            <a:xfrm>
              <a:off x="6897844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9"/>
            <p:cNvSpPr/>
            <p:nvPr/>
          </p:nvSpPr>
          <p:spPr>
            <a:xfrm>
              <a:off x="7234932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9"/>
            <p:cNvSpPr/>
            <p:nvPr/>
          </p:nvSpPr>
          <p:spPr>
            <a:xfrm>
              <a:off x="757202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9"/>
            <p:cNvSpPr/>
            <p:nvPr/>
          </p:nvSpPr>
          <p:spPr>
            <a:xfrm>
              <a:off x="7909113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9"/>
            <p:cNvSpPr/>
            <p:nvPr/>
          </p:nvSpPr>
          <p:spPr>
            <a:xfrm>
              <a:off x="8246201" y="86452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9"/>
            <p:cNvSpPr/>
            <p:nvPr/>
          </p:nvSpPr>
          <p:spPr>
            <a:xfrm>
              <a:off x="521239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9"/>
            <p:cNvSpPr/>
            <p:nvPr/>
          </p:nvSpPr>
          <p:spPr>
            <a:xfrm>
              <a:off x="554948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/>
            <p:nvPr/>
          </p:nvSpPr>
          <p:spPr>
            <a:xfrm>
              <a:off x="5886575" y="1201621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9"/>
            <p:cNvSpPr/>
            <p:nvPr/>
          </p:nvSpPr>
          <p:spPr>
            <a:xfrm>
              <a:off x="622366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656075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6897844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7234932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757202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7909113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9"/>
            <p:cNvSpPr/>
            <p:nvPr/>
          </p:nvSpPr>
          <p:spPr>
            <a:xfrm>
              <a:off x="8246201" y="120160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9"/>
            <p:cNvSpPr/>
            <p:nvPr/>
          </p:nvSpPr>
          <p:spPr>
            <a:xfrm>
              <a:off x="521239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9"/>
            <p:cNvSpPr/>
            <p:nvPr/>
          </p:nvSpPr>
          <p:spPr>
            <a:xfrm>
              <a:off x="554948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9"/>
            <p:cNvSpPr/>
            <p:nvPr/>
          </p:nvSpPr>
          <p:spPr>
            <a:xfrm>
              <a:off x="5886575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622366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656075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6897844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7234932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757202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7909113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8246201" y="1538700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9"/>
            <p:cNvSpPr/>
            <p:nvPr/>
          </p:nvSpPr>
          <p:spPr>
            <a:xfrm>
              <a:off x="521239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9"/>
            <p:cNvSpPr/>
            <p:nvPr/>
          </p:nvSpPr>
          <p:spPr>
            <a:xfrm>
              <a:off x="554948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9"/>
            <p:cNvSpPr/>
            <p:nvPr/>
          </p:nvSpPr>
          <p:spPr>
            <a:xfrm>
              <a:off x="5886575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9"/>
            <p:cNvSpPr/>
            <p:nvPr/>
          </p:nvSpPr>
          <p:spPr>
            <a:xfrm>
              <a:off x="622366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9"/>
            <p:cNvSpPr/>
            <p:nvPr/>
          </p:nvSpPr>
          <p:spPr>
            <a:xfrm>
              <a:off x="656075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6897844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7234932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757202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7909113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8246201" y="187578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521239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9"/>
            <p:cNvSpPr/>
            <p:nvPr/>
          </p:nvSpPr>
          <p:spPr>
            <a:xfrm>
              <a:off x="554948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9"/>
            <p:cNvSpPr/>
            <p:nvPr/>
          </p:nvSpPr>
          <p:spPr>
            <a:xfrm>
              <a:off x="5886575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622366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656075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897844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7234932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757202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7909113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9"/>
            <p:cNvSpPr/>
            <p:nvPr/>
          </p:nvSpPr>
          <p:spPr>
            <a:xfrm>
              <a:off x="8246201" y="2212878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9"/>
            <p:cNvSpPr/>
            <p:nvPr/>
          </p:nvSpPr>
          <p:spPr>
            <a:xfrm>
              <a:off x="521239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/>
            <p:nvPr/>
          </p:nvSpPr>
          <p:spPr>
            <a:xfrm>
              <a:off x="554948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9"/>
            <p:cNvSpPr/>
            <p:nvPr/>
          </p:nvSpPr>
          <p:spPr>
            <a:xfrm>
              <a:off x="5886575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9"/>
            <p:cNvSpPr/>
            <p:nvPr/>
          </p:nvSpPr>
          <p:spPr>
            <a:xfrm>
              <a:off x="622366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9"/>
            <p:cNvSpPr/>
            <p:nvPr/>
          </p:nvSpPr>
          <p:spPr>
            <a:xfrm>
              <a:off x="656075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9"/>
            <p:cNvSpPr/>
            <p:nvPr/>
          </p:nvSpPr>
          <p:spPr>
            <a:xfrm>
              <a:off x="6897844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7234932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757202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7909113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8246201" y="2549969"/>
              <a:ext cx="273600" cy="273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521239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9"/>
            <p:cNvSpPr/>
            <p:nvPr/>
          </p:nvSpPr>
          <p:spPr>
            <a:xfrm>
              <a:off x="554948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5886575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622366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656075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6897844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9"/>
            <p:cNvSpPr/>
            <p:nvPr/>
          </p:nvSpPr>
          <p:spPr>
            <a:xfrm>
              <a:off x="7234932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757202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9"/>
            <p:cNvSpPr/>
            <p:nvPr/>
          </p:nvSpPr>
          <p:spPr>
            <a:xfrm>
              <a:off x="7909113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9"/>
            <p:cNvSpPr/>
            <p:nvPr/>
          </p:nvSpPr>
          <p:spPr>
            <a:xfrm>
              <a:off x="8246201" y="288705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521239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554948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5886575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622366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656075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6897844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7234932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757202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7909113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8246201" y="322414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521239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554948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5886575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622366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656075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6897844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7234932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9"/>
            <p:cNvSpPr/>
            <p:nvPr/>
          </p:nvSpPr>
          <p:spPr>
            <a:xfrm>
              <a:off x="757202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9"/>
            <p:cNvSpPr/>
            <p:nvPr/>
          </p:nvSpPr>
          <p:spPr>
            <a:xfrm>
              <a:off x="7909113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>
              <a:off x="8246201" y="3561238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>
              <a:off x="521239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>
              <a:off x="554948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5886575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622366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656075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6897844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7234932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757202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9"/>
            <p:cNvSpPr/>
            <p:nvPr/>
          </p:nvSpPr>
          <p:spPr>
            <a:xfrm>
              <a:off x="7909113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9"/>
            <p:cNvSpPr/>
            <p:nvPr/>
          </p:nvSpPr>
          <p:spPr>
            <a:xfrm>
              <a:off x="8246201" y="3898327"/>
              <a:ext cx="273600" cy="27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